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56" r:id="rId8"/>
    <p:sldId id="257" r:id="rId9"/>
    <p:sldId id="258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61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5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44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96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10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15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01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10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66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45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32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09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68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A1E49-2C67-4589-BE1E-7187E409AFBC}" type="datetimeFigureOut">
              <a:rPr lang="en-GB" smtClean="0"/>
              <a:t>14/02/2022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C97B0-1239-4688-8241-D570C8C5E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804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tsmakeagame.net/unity-unit-testing-basics-tutoria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IBM-System-Science-Institute-Relative-Cost-of-Fixing-Defects_fig1_255965523" TargetMode="External"/><Relationship Id="rId4" Type="http://schemas.openxmlformats.org/officeDocument/2006/relationships/hyperlink" Target="https://static.aminer.org/pdf/PDF/000/450/313/test_driven_development_as_a_defect_reduction_practice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etsmakeagame.net/unity-unit-testing-basics-tutorial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Use Cases Testing Refactoring and Regression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C4045</a:t>
            </a:r>
          </a:p>
        </p:txBody>
      </p:sp>
    </p:spTree>
    <p:extLst>
      <p:ext uri="{BB962C8B-B14F-4D97-AF65-F5344CB8AC3E}">
        <p14:creationId xmlns:p14="http://schemas.microsoft.com/office/powerpoint/2010/main" val="416146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49E4-A4FD-40A5-B68D-F8DC7F17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VS 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A4771-BFEE-4D62-BB36-E781BBB0C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257" y="1346940"/>
            <a:ext cx="9655628" cy="5353959"/>
          </a:xfrm>
        </p:spPr>
      </p:pic>
    </p:spTree>
    <p:extLst>
      <p:ext uri="{BB962C8B-B14F-4D97-AF65-F5344CB8AC3E}">
        <p14:creationId xmlns:p14="http://schemas.microsoft.com/office/powerpoint/2010/main" val="181584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DBC00-2459-4563-A831-2A485A931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428625"/>
            <a:ext cx="85725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26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E6944-041A-4833-9E15-E8AD4379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2" y="406853"/>
            <a:ext cx="4923841" cy="3446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6698D-FAEB-4A17-95E5-BB96B9103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39"/>
          <a:stretch/>
        </p:blipFill>
        <p:spPr>
          <a:xfrm>
            <a:off x="5257800" y="548368"/>
            <a:ext cx="6708016" cy="5231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AD2740-CF9D-44DE-B05B-75B27DCDB2FD}"/>
              </a:ext>
            </a:extLst>
          </p:cNvPr>
          <p:cNvSpPr txBox="1"/>
          <p:nvPr/>
        </p:nvSpPr>
        <p:spPr>
          <a:xfrm>
            <a:off x="231322" y="4016829"/>
            <a:ext cx="5026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should also be a </a:t>
            </a:r>
            <a:r>
              <a:rPr lang="en-GB" dirty="0" err="1"/>
              <a:t>TearDown</a:t>
            </a:r>
            <a:endParaRPr lang="en-GB" dirty="0"/>
          </a:p>
          <a:p>
            <a:endParaRPr lang="en-GB" dirty="0"/>
          </a:p>
          <a:p>
            <a:r>
              <a:rPr lang="en-GB" dirty="0"/>
              <a:t>Set Up is Run First to set things up</a:t>
            </a:r>
          </a:p>
          <a:p>
            <a:r>
              <a:rPr lang="en-GB" dirty="0"/>
              <a:t>Then the Tests</a:t>
            </a:r>
          </a:p>
          <a:p>
            <a:r>
              <a:rPr lang="en-GB" dirty="0"/>
              <a:t>Then Tear Down to delete thigs you will not need</a:t>
            </a:r>
          </a:p>
        </p:txBody>
      </p:sp>
    </p:spTree>
    <p:extLst>
      <p:ext uri="{BB962C8B-B14F-4D97-AF65-F5344CB8AC3E}">
        <p14:creationId xmlns:p14="http://schemas.microsoft.com/office/powerpoint/2010/main" val="140358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7CCBA-337D-4A8B-8FFF-348DFFDF6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7" r="23129" b="41905"/>
          <a:stretch/>
        </p:blipFill>
        <p:spPr>
          <a:xfrm>
            <a:off x="781967" y="533400"/>
            <a:ext cx="7314422" cy="4942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AAFF6-F20E-422E-A33B-13EA1699FAAE}"/>
              </a:ext>
            </a:extLst>
          </p:cNvPr>
          <p:cNvSpPr txBox="1"/>
          <p:nvPr/>
        </p:nvSpPr>
        <p:spPr>
          <a:xfrm>
            <a:off x="8425543" y="838200"/>
            <a:ext cx="3124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Done properly you get the system to create the Class as a Separate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 will be able to set up a namespace for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Create a DLL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And add it to your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But for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587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ABBA-135F-434E-B6C7-7CCC297E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0DDEC-FE23-43C4-9AA2-EB588D8D2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7" t="18254" r="27893" b="35238"/>
          <a:stretch/>
        </p:blipFill>
        <p:spPr>
          <a:xfrm>
            <a:off x="838199" y="1404256"/>
            <a:ext cx="6803571" cy="44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5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8274-21F2-435C-BACD-0FA435E9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the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B96D4-C5FE-41B2-AEC9-ADE7CC79C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t="3458" r="70362" b="33211"/>
          <a:stretch/>
        </p:blipFill>
        <p:spPr>
          <a:xfrm>
            <a:off x="4095697" y="287677"/>
            <a:ext cx="7083931" cy="62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C2B1-9E4C-4035-9650-37113669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Passes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226EA-45BF-4FD1-AD67-6F7019AA5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-180" b="69417"/>
          <a:stretch/>
        </p:blipFill>
        <p:spPr>
          <a:xfrm>
            <a:off x="945696" y="1385207"/>
            <a:ext cx="9896600" cy="26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4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But it does not store anything</a:t>
            </a:r>
          </a:p>
          <a:p>
            <a:r>
              <a:rPr lang="en-GB" dirty="0"/>
              <a:t>Need to add the fields</a:t>
            </a:r>
          </a:p>
          <a:p>
            <a:r>
              <a:rPr lang="en-GB" dirty="0"/>
              <a:t>Can Assert </a:t>
            </a:r>
          </a:p>
          <a:p>
            <a:pPr lvl="1"/>
            <a:r>
              <a:rPr lang="en-GB" dirty="0"/>
              <a:t>Score equal to 0!</a:t>
            </a:r>
          </a:p>
          <a:p>
            <a:pPr lvl="1"/>
            <a:r>
              <a:rPr lang="en-GB" dirty="0"/>
              <a:t>But we get a red squiggle</a:t>
            </a:r>
          </a:p>
          <a:p>
            <a:pPr lvl="1"/>
            <a:r>
              <a:rPr lang="en-GB" dirty="0"/>
              <a:t>Get the options</a:t>
            </a:r>
          </a:p>
          <a:p>
            <a:pPr lvl="2"/>
            <a:r>
              <a:rPr lang="en-GB" dirty="0"/>
              <a:t>Create a Score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E5335-397A-4270-A45B-E28719842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8" t="26621" r="33391" b="53651"/>
          <a:stretch/>
        </p:blipFill>
        <p:spPr>
          <a:xfrm>
            <a:off x="4800599" y="2533195"/>
            <a:ext cx="6927134" cy="212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1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But it does not store anything</a:t>
            </a:r>
          </a:p>
          <a:p>
            <a:r>
              <a:rPr lang="en-GB" dirty="0"/>
              <a:t>Need to add the fields</a:t>
            </a:r>
          </a:p>
          <a:p>
            <a:r>
              <a:rPr lang="en-GB" dirty="0"/>
              <a:t>Can Assert </a:t>
            </a:r>
          </a:p>
          <a:p>
            <a:pPr lvl="1"/>
            <a:r>
              <a:rPr lang="en-GB" dirty="0"/>
              <a:t>Score equal to 0!</a:t>
            </a:r>
          </a:p>
          <a:p>
            <a:pPr lvl="1"/>
            <a:r>
              <a:rPr lang="en-GB" dirty="0"/>
              <a:t>But we get a red squiggle</a:t>
            </a:r>
          </a:p>
          <a:p>
            <a:pPr lvl="1"/>
            <a:r>
              <a:rPr lang="en-GB" dirty="0"/>
              <a:t>Get the options</a:t>
            </a:r>
          </a:p>
          <a:p>
            <a:pPr lvl="2"/>
            <a:r>
              <a:rPr lang="en-GB" dirty="0"/>
              <a:t>Create a </a:t>
            </a:r>
            <a:r>
              <a:rPr lang="en-GB"/>
              <a:t>Score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E5335-397A-4270-A45B-E28719842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1" t="21988" r="32428" b="53274"/>
          <a:stretch/>
        </p:blipFill>
        <p:spPr>
          <a:xfrm>
            <a:off x="6096000" y="1959428"/>
            <a:ext cx="5729454" cy="193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6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7781-C8B3-429C-8FEE-6BF0A493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the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E51BE-10F5-4E2A-9023-030E1042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fails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1613C-093E-47AA-8167-79DD7695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55" y="2786062"/>
            <a:ext cx="11128327" cy="313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4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4AF8-E56C-4710-8DA7-4778C3FB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F7E90-F9ED-4819-B143-7A33F75A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OK you are learning Scrum which is an incremental development process</a:t>
            </a:r>
          </a:p>
          <a:p>
            <a:r>
              <a:rPr lang="en-GB" dirty="0"/>
              <a:t>You are implementing a game in Unity</a:t>
            </a:r>
          </a:p>
          <a:p>
            <a:r>
              <a:rPr lang="en-GB" dirty="0"/>
              <a:t>Each stage of this should involve </a:t>
            </a:r>
          </a:p>
          <a:p>
            <a:pPr lvl="1"/>
            <a:r>
              <a:rPr lang="en-GB" dirty="0"/>
              <a:t>Testing</a:t>
            </a:r>
          </a:p>
          <a:p>
            <a:pPr lvl="1"/>
            <a:r>
              <a:rPr lang="en-GB" dirty="0"/>
              <a:t>Both your own – alpha tests</a:t>
            </a:r>
          </a:p>
          <a:p>
            <a:pPr lvl="1"/>
            <a:r>
              <a:rPr lang="en-GB" dirty="0"/>
              <a:t>Others – beta tests</a:t>
            </a:r>
          </a:p>
          <a:p>
            <a:pPr lvl="1"/>
            <a:r>
              <a:rPr lang="en-GB" dirty="0"/>
              <a:t>And Gamma tests – once deployed to some “canary” customers</a:t>
            </a:r>
          </a:p>
          <a:p>
            <a:pPr lvl="1"/>
            <a:r>
              <a:rPr lang="en-GB" dirty="0"/>
              <a:t>If you were Microsoft or Apple all your customers would be “Canaries”</a:t>
            </a:r>
          </a:p>
        </p:txBody>
      </p:sp>
    </p:spTree>
    <p:extLst>
      <p:ext uri="{BB962C8B-B14F-4D97-AF65-F5344CB8AC3E}">
        <p14:creationId xmlns:p14="http://schemas.microsoft.com/office/powerpoint/2010/main" val="103464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7781-C8B3-429C-8FEE-6BF0A493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the test 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E51BE-10F5-4E2A-9023-030E10427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Like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1613C-093E-47AA-8167-79DD7695D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32654" r="19584" b="36797"/>
          <a:stretch/>
        </p:blipFill>
        <p:spPr>
          <a:xfrm>
            <a:off x="3309256" y="1825625"/>
            <a:ext cx="7851298" cy="21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7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0ECF-5326-4C9A-85DB-600A2061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CABBC-B781-4EBF-A64E-537CD710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5" t="27778" b="13334"/>
          <a:stretch/>
        </p:blipFill>
        <p:spPr>
          <a:xfrm>
            <a:off x="3026229" y="783772"/>
            <a:ext cx="819185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0ECF-5326-4C9A-85DB-600A2061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so what if we read a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CABBC-B781-4EBF-A64E-537CD710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5" t="27778" b="13334"/>
          <a:stretch/>
        </p:blipFill>
        <p:spPr>
          <a:xfrm>
            <a:off x="1164771" y="1937658"/>
            <a:ext cx="819185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76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21CF-D3D0-4875-8B47-0B9070F6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may read scores from a file 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82C1-2D03-408B-8755-AF30ED56B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High score is known when we construct the object </a:t>
            </a:r>
          </a:p>
          <a:p>
            <a:r>
              <a:rPr lang="en-GB" dirty="0"/>
              <a:t>We need to refactor the code so that we have a constructor with a high score value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87A3F-2B5C-47B0-AEAA-6BDC49470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3" t="14921" r="19010" b="39682"/>
          <a:stretch/>
        </p:blipFill>
        <p:spPr>
          <a:xfrm>
            <a:off x="5279571" y="3198585"/>
            <a:ext cx="6574972" cy="31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4672-0263-48CB-982A-8E6120DC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make this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028E0C-7BC4-4CC6-A92B-EE94D127A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66" t="9677" r="20915" b="36036"/>
          <a:stretch/>
        </p:blipFill>
        <p:spPr>
          <a:xfrm>
            <a:off x="5529942" y="1578428"/>
            <a:ext cx="6177117" cy="39079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1FECF-8002-44A2-AE94-5771F99639DE}"/>
              </a:ext>
            </a:extLst>
          </p:cNvPr>
          <p:cNvSpPr txBox="1"/>
          <p:nvPr/>
        </p:nvSpPr>
        <p:spPr>
          <a:xfrm>
            <a:off x="598714" y="1992086"/>
            <a:ext cx="464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But Previous test now have errors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Regression tests Fail!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(Previous tests)</a:t>
            </a:r>
          </a:p>
        </p:txBody>
      </p:sp>
    </p:spTree>
    <p:extLst>
      <p:ext uri="{BB962C8B-B14F-4D97-AF65-F5344CB8AC3E}">
        <p14:creationId xmlns:p14="http://schemas.microsoft.com/office/powerpoint/2010/main" val="30517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5F4F-4910-4D2C-8344-E93CE0C7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Easily refactored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3941CB-0E08-4C8E-9B14-42AD61645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57" t="16835" r="21231" b="33882"/>
          <a:stretch/>
        </p:blipFill>
        <p:spPr>
          <a:xfrm>
            <a:off x="5758543" y="1284514"/>
            <a:ext cx="6002726" cy="32221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781756-7BA1-49BF-8376-F575C3CC0C83}"/>
              </a:ext>
            </a:extLst>
          </p:cNvPr>
          <p:cNvSpPr txBox="1"/>
          <p:nvPr/>
        </p:nvSpPr>
        <p:spPr>
          <a:xfrm>
            <a:off x="838200" y="1690688"/>
            <a:ext cx="42889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Now we need a test for High Score</a:t>
            </a:r>
          </a:p>
        </p:txBody>
      </p:sp>
    </p:spTree>
    <p:extLst>
      <p:ext uri="{BB962C8B-B14F-4D97-AF65-F5344CB8AC3E}">
        <p14:creationId xmlns:p14="http://schemas.microsoft.com/office/powerpoint/2010/main" val="158039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5ECF-5E34-4A41-B05A-1CCC34EE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C63DE-D524-4E98-BCF9-4DD013BD8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Steadily all tests pass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1E192-1C14-43AB-AB0E-6EE7A57B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96" y="1602241"/>
            <a:ext cx="67627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7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6C6E-23A7-4E6D-8A03-093AE05C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things best tested in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2235-6CBD-49F1-8320-3C256BF4D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Unity and include your class to the project</a:t>
            </a:r>
          </a:p>
          <a:p>
            <a:r>
              <a:rPr lang="en-GB" dirty="0"/>
              <a:t>I cheated a bit</a:t>
            </a:r>
          </a:p>
          <a:p>
            <a:pPr lvl="1"/>
            <a:r>
              <a:rPr lang="en-GB" dirty="0"/>
              <a:t>I made a </a:t>
            </a:r>
            <a:r>
              <a:rPr lang="en-GB" dirty="0" err="1"/>
              <a:t>ScoreSummary</a:t>
            </a:r>
            <a:r>
              <a:rPr lang="en-GB" dirty="0"/>
              <a:t> class in Unity</a:t>
            </a:r>
          </a:p>
          <a:p>
            <a:pPr lvl="1"/>
            <a:r>
              <a:rPr lang="en-GB" dirty="0"/>
              <a:t>Then added what was made so far as a sub class </a:t>
            </a:r>
            <a:r>
              <a:rPr lang="en-GB" dirty="0" err="1"/>
              <a:t>ScoreSummaryTested</a:t>
            </a:r>
            <a:endParaRPr lang="en-GB" dirty="0"/>
          </a:p>
          <a:p>
            <a:pPr lvl="1"/>
            <a:r>
              <a:rPr lang="en-GB" dirty="0"/>
              <a:t>I also want to test read some data from a file</a:t>
            </a:r>
          </a:p>
          <a:p>
            <a:pPr lvl="1"/>
            <a:r>
              <a:rPr lang="en-GB" dirty="0"/>
              <a:t>But first I wrote some data to the file </a:t>
            </a:r>
          </a:p>
          <a:p>
            <a:pPr lvl="2"/>
            <a:r>
              <a:rPr lang="en-GB" dirty="0"/>
              <a:t>So I knew I could find it</a:t>
            </a:r>
          </a:p>
        </p:txBody>
      </p:sp>
    </p:spTree>
    <p:extLst>
      <p:ext uri="{BB962C8B-B14F-4D97-AF65-F5344CB8AC3E}">
        <p14:creationId xmlns:p14="http://schemas.microsoft.com/office/powerpoint/2010/main" val="1007246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E49E7-A7D0-4AFC-B342-9260FF31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code to write to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6DF0C-C249-4651-8EEF-AFCBCCFEE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12851" r="36786" b="36580"/>
          <a:stretch/>
        </p:blipFill>
        <p:spPr>
          <a:xfrm>
            <a:off x="566055" y="1690687"/>
            <a:ext cx="7722549" cy="43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93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7F50-7EEE-4C01-8770-9DC8372C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in the file opens in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B303C-3797-48C4-BD30-C60064F2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4" y="1498145"/>
            <a:ext cx="6226629" cy="47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4AF8-E56C-4710-8DA7-4778C3FB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F7E90-F9ED-4819-B143-7A33F75A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Design will start with testing</a:t>
            </a:r>
          </a:p>
          <a:p>
            <a:pPr lvl="1"/>
            <a:r>
              <a:rPr lang="en-GB" dirty="0"/>
              <a:t>Through use of paper based or other low or mid fi prototypes</a:t>
            </a:r>
          </a:p>
          <a:p>
            <a:pPr lvl="2"/>
            <a:r>
              <a:rPr lang="en-GB" dirty="0"/>
              <a:t>Not my job here to talk about these</a:t>
            </a:r>
          </a:p>
          <a:p>
            <a:pPr lvl="1"/>
            <a:r>
              <a:rPr lang="en-GB" dirty="0"/>
              <a:t>When you get to the start of coding you start with code tests</a:t>
            </a:r>
          </a:p>
          <a:p>
            <a:pPr lvl="1"/>
            <a:r>
              <a:rPr lang="en-GB" dirty="0"/>
              <a:t>Unit Testing starts with the smallest part of your product</a:t>
            </a:r>
          </a:p>
          <a:p>
            <a:pPr lvl="2"/>
            <a:r>
              <a:rPr lang="en-GB" dirty="0"/>
              <a:t>Say we need a class to store the results of a players actions</a:t>
            </a:r>
          </a:p>
        </p:txBody>
      </p:sp>
    </p:spTree>
    <p:extLst>
      <p:ext uri="{BB962C8B-B14F-4D97-AF65-F5344CB8AC3E}">
        <p14:creationId xmlns:p14="http://schemas.microsoft.com/office/powerpoint/2010/main" val="169262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86AA-3344-44A7-A1D6-7671B730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365125"/>
            <a:ext cx="11234057" cy="1325563"/>
          </a:xfrm>
        </p:spPr>
        <p:txBody>
          <a:bodyPr/>
          <a:lstStyle/>
          <a:p>
            <a:r>
              <a:rPr lang="en-GB" dirty="0"/>
              <a:t>I can now write a new test It uses the Debug 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0AB6-C944-47EE-84BD-D7FCD2CFC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7" t="14323" r="31161" b="35271"/>
          <a:stretch/>
        </p:blipFill>
        <p:spPr>
          <a:xfrm>
            <a:off x="718457" y="1861458"/>
            <a:ext cx="696685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67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75D4-6E5D-4E5E-A801-44CFC46D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E488C-5E1B-4B21-B4E7-88B6CEE7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" t="14922" r="23897" b="14444"/>
          <a:stretch/>
        </p:blipFill>
        <p:spPr>
          <a:xfrm>
            <a:off x="3614056" y="1690688"/>
            <a:ext cx="8164287" cy="4844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309B08-BFD5-46E6-8064-78723289C281}"/>
              </a:ext>
            </a:extLst>
          </p:cNvPr>
          <p:cNvSpPr txBox="1"/>
          <p:nvPr/>
        </p:nvSpPr>
        <p:spPr>
          <a:xfrm>
            <a:off x="413656" y="1774371"/>
            <a:ext cx="2634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The Debug logs to the Console in Unity</a:t>
            </a:r>
          </a:p>
        </p:txBody>
      </p:sp>
    </p:spTree>
    <p:extLst>
      <p:ext uri="{BB962C8B-B14F-4D97-AF65-F5344CB8AC3E}">
        <p14:creationId xmlns:p14="http://schemas.microsoft.com/office/powerpoint/2010/main" val="1283991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707B-AD93-4AED-AC49-E98043A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now we need to split the data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F0C3D-E9F2-4E23-AAEA-D3EFD4AA6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4" t="33307" r="28036" b="35599"/>
          <a:stretch/>
        </p:blipFill>
        <p:spPr>
          <a:xfrm>
            <a:off x="435429" y="1534885"/>
            <a:ext cx="6694716" cy="2068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F57BB-3D64-4EFD-AFBA-1447A7B53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76" r="76498" b="7937"/>
          <a:stretch/>
        </p:blipFill>
        <p:spPr>
          <a:xfrm>
            <a:off x="7392746" y="1436913"/>
            <a:ext cx="4382000" cy="4256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659D2-F50C-4AB5-A578-07128155DD23}"/>
              </a:ext>
            </a:extLst>
          </p:cNvPr>
          <p:cNvSpPr txBox="1"/>
          <p:nvPr/>
        </p:nvSpPr>
        <p:spPr>
          <a:xfrm>
            <a:off x="1611086" y="4125686"/>
            <a:ext cx="3940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And That Passes</a:t>
            </a:r>
          </a:p>
        </p:txBody>
      </p:sp>
    </p:spTree>
    <p:extLst>
      <p:ext uri="{BB962C8B-B14F-4D97-AF65-F5344CB8AC3E}">
        <p14:creationId xmlns:p14="http://schemas.microsoft.com/office/powerpoint/2010/main" val="55770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A9F1-0466-4E27-BF31-5346A760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I’m going to need to save the data so I can run regression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8A05E7-1A65-4FDA-A883-5B5FE9586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3" t="18742" r="44286" b="33144"/>
          <a:stretch/>
        </p:blipFill>
        <p:spPr>
          <a:xfrm>
            <a:off x="642256" y="2013857"/>
            <a:ext cx="7282544" cy="4273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345F79-1E72-4FE1-BDCE-381D3FC1ABBE}"/>
              </a:ext>
            </a:extLst>
          </p:cNvPr>
          <p:cNvSpPr txBox="1"/>
          <p:nvPr/>
        </p:nvSpPr>
        <p:spPr>
          <a:xfrm>
            <a:off x="8730343" y="2046514"/>
            <a:ext cx="2394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Currently commenting out my recent regression tests so I can see the new ones in the Console window</a:t>
            </a:r>
          </a:p>
        </p:txBody>
      </p:sp>
    </p:spTree>
    <p:extLst>
      <p:ext uri="{BB962C8B-B14F-4D97-AF65-F5344CB8AC3E}">
        <p14:creationId xmlns:p14="http://schemas.microsoft.com/office/powerpoint/2010/main" val="2575441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92D1-BC62-4C32-8630-2D4D9113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F28A5-F893-4FD1-8CD0-BA1FC514C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93" r="72254" b="17619"/>
          <a:stretch/>
        </p:blipFill>
        <p:spPr>
          <a:xfrm>
            <a:off x="752461" y="1567543"/>
            <a:ext cx="7357395" cy="413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64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D5EE-8254-4CA0-A2AD-EA8B95DA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for my regression tests of earlier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780B8-AF23-421E-A122-323B7207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6" t="44108" r="45625" b="38381"/>
          <a:stretch/>
        </p:blipFill>
        <p:spPr>
          <a:xfrm>
            <a:off x="435428" y="1611087"/>
            <a:ext cx="10406735" cy="2329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62613-BBE9-4411-9124-F9F867E0CF8D}"/>
              </a:ext>
            </a:extLst>
          </p:cNvPr>
          <p:cNvSpPr txBox="1"/>
          <p:nvPr/>
        </p:nvSpPr>
        <p:spPr>
          <a:xfrm>
            <a:off x="576943" y="4365171"/>
            <a:ext cx="10265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We should be able to make a default </a:t>
            </a:r>
            <a:r>
              <a:rPr lang="en-GB" sz="3200" dirty="0" err="1"/>
              <a:t>ScoreSummary</a:t>
            </a:r>
            <a:r>
              <a:rPr lang="en-GB" sz="3200" dirty="0"/>
              <a:t> and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one where we construct with a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 both cases the correct </a:t>
            </a:r>
            <a:r>
              <a:rPr lang="en-GB" sz="3200" dirty="0" err="1"/>
              <a:t>HighScore</a:t>
            </a:r>
            <a:r>
              <a:rPr lang="en-GB" sz="3200" dirty="0"/>
              <a:t> should be returned</a:t>
            </a:r>
          </a:p>
        </p:txBody>
      </p:sp>
    </p:spTree>
    <p:extLst>
      <p:ext uri="{BB962C8B-B14F-4D97-AF65-F5344CB8AC3E}">
        <p14:creationId xmlns:p14="http://schemas.microsoft.com/office/powerpoint/2010/main" val="209806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D5EE-8254-4CA0-A2AD-EA8B95DA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for my regression tests of earlier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780B8-AF23-421E-A122-323B7207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87" r="75628" b="7998"/>
          <a:stretch/>
        </p:blipFill>
        <p:spPr>
          <a:xfrm>
            <a:off x="3635828" y="1378599"/>
            <a:ext cx="4452258" cy="4226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62613-BBE9-4411-9124-F9F867E0CF8D}"/>
              </a:ext>
            </a:extLst>
          </p:cNvPr>
          <p:cNvSpPr txBox="1"/>
          <p:nvPr/>
        </p:nvSpPr>
        <p:spPr>
          <a:xfrm>
            <a:off x="620486" y="5573485"/>
            <a:ext cx="1026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Both regression tests pass</a:t>
            </a:r>
          </a:p>
        </p:txBody>
      </p:sp>
    </p:spTree>
    <p:extLst>
      <p:ext uri="{BB962C8B-B14F-4D97-AF65-F5344CB8AC3E}">
        <p14:creationId xmlns:p14="http://schemas.microsoft.com/office/powerpoint/2010/main" val="1008573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1776-3A31-49AE-B637-BBC84864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refactoring needed!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9A17D-2741-4638-A8F0-7A7343B2E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add </a:t>
            </a:r>
          </a:p>
          <a:p>
            <a:pPr lvl="1"/>
            <a:r>
              <a:rPr lang="en-GB" dirty="0"/>
              <a:t>More values to the constructor</a:t>
            </a:r>
          </a:p>
          <a:p>
            <a:pPr lvl="2"/>
            <a:r>
              <a:rPr lang="en-GB" dirty="0"/>
              <a:t>For the Best Time</a:t>
            </a:r>
          </a:p>
          <a:p>
            <a:pPr lvl="2"/>
            <a:r>
              <a:rPr lang="en-GB" dirty="0"/>
              <a:t>And the Total</a:t>
            </a:r>
          </a:p>
          <a:p>
            <a:pPr lvl="2"/>
            <a:r>
              <a:rPr lang="en-GB" dirty="0"/>
              <a:t>And …</a:t>
            </a:r>
          </a:p>
        </p:txBody>
      </p:sp>
    </p:spTree>
    <p:extLst>
      <p:ext uri="{BB962C8B-B14F-4D97-AF65-F5344CB8AC3E}">
        <p14:creationId xmlns:p14="http://schemas.microsoft.com/office/powerpoint/2010/main" val="35435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4AF8-E56C-4710-8DA7-4778C3FB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F7E90-F9ED-4819-B143-7A33F75A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earlier you find bugs and fix them the lower the cost</a:t>
            </a:r>
          </a:p>
        </p:txBody>
      </p:sp>
      <p:pic>
        <p:nvPicPr>
          <p:cNvPr id="4" name="Picture 4" descr="Relative Cost of Fixing Defects">
            <a:extLst>
              <a:ext uri="{FF2B5EF4-FFF2-40B4-BE49-F238E27FC236}">
                <a16:creationId xmlns:a16="http://schemas.microsoft.com/office/drawing/2014/main" id="{BCD4EFEA-B428-45D2-8C2A-00348971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307" y="2846381"/>
            <a:ext cx="6135493" cy="333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CB708B-FBB6-4584-9165-FE7CA01DE20B}"/>
              </a:ext>
            </a:extLst>
          </p:cNvPr>
          <p:cNvSpPr txBox="1"/>
          <p:nvPr/>
        </p:nvSpPr>
        <p:spPr>
          <a:xfrm>
            <a:off x="272142" y="2846381"/>
            <a:ext cx="4822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https://letsmakeagame.net/unity-unit-testing-basics-tutorial/</a:t>
            </a:r>
            <a:endParaRPr lang="en-GB" b="1" dirty="0"/>
          </a:p>
          <a:p>
            <a:pPr lvl="1"/>
            <a:r>
              <a:rPr lang="en-GB" dirty="0"/>
              <a:t>To quote this page:</a:t>
            </a:r>
          </a:p>
          <a:p>
            <a:pPr lvl="2"/>
            <a:r>
              <a:rPr lang="en-GB" b="0" i="0" dirty="0">
                <a:effectLst/>
                <a:latin typeface="Metropolis"/>
              </a:rPr>
              <a:t>Unit Testing can </a:t>
            </a:r>
            <a:r>
              <a:rPr lang="en-GB" b="0" i="0" u="none" strike="noStrike" dirty="0">
                <a:effectLst/>
                <a:latin typeface="Metropol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reduce the defect rate.</a:t>
            </a:r>
            <a:endParaRPr lang="en-GB" b="0" i="0" u="none" strike="noStrike" dirty="0">
              <a:effectLst/>
              <a:latin typeface="Metropolis"/>
            </a:endParaRPr>
          </a:p>
          <a:p>
            <a:pPr lvl="2"/>
            <a:r>
              <a:rPr lang="en-GB" b="0" i="0" dirty="0">
                <a:effectLst/>
                <a:latin typeface="Metropolis"/>
              </a:rPr>
              <a:t>Plus, the sooner you catch the bug, </a:t>
            </a:r>
            <a:r>
              <a:rPr lang="en-GB" b="0" i="0" u="none" strike="noStrike" dirty="0">
                <a:effectLst/>
                <a:latin typeface="Metropol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cheaper it is</a:t>
            </a:r>
            <a:r>
              <a:rPr lang="en-GB" b="0" i="0" dirty="0">
                <a:effectLst/>
                <a:latin typeface="Metropolis"/>
              </a:rPr>
              <a:t>.</a:t>
            </a:r>
          </a:p>
          <a:p>
            <a:pPr lvl="1"/>
            <a:r>
              <a:rPr lang="en-GB" dirty="0">
                <a:latin typeface="Metropolis"/>
              </a:rPr>
              <a:t>This is a page on Unit Tests in Unity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36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ED75-35C7-4EEA-A856-4D8849CF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OK we need to display the performance to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16C1A-3F2B-4249-A522-0443FEB96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Score</a:t>
            </a:r>
          </a:p>
          <a:p>
            <a:r>
              <a:rPr lang="en-GB" dirty="0"/>
              <a:t>High Score</a:t>
            </a:r>
          </a:p>
          <a:p>
            <a:r>
              <a:rPr lang="en-GB" dirty="0"/>
              <a:t>Total</a:t>
            </a:r>
          </a:p>
          <a:p>
            <a:r>
              <a:rPr lang="en-GB" dirty="0"/>
              <a:t>Time</a:t>
            </a:r>
          </a:p>
          <a:p>
            <a:r>
              <a:rPr lang="en-GB" dirty="0"/>
              <a:t>Best Time</a:t>
            </a:r>
          </a:p>
        </p:txBody>
      </p:sp>
    </p:spTree>
    <p:extLst>
      <p:ext uri="{BB962C8B-B14F-4D97-AF65-F5344CB8AC3E}">
        <p14:creationId xmlns:p14="http://schemas.microsoft.com/office/powerpoint/2010/main" val="381029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E0CB-8BDE-4B2D-A7F2-349EC478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need a “Lo fi”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8539F-58AC-447D-9C48-31C1E9348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Basing this on an example from the Microsoft  Solitaire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26B259-3E87-4654-8329-9A0443142194}"/>
              </a:ext>
            </a:extLst>
          </p:cNvPr>
          <p:cNvGrpSpPr/>
          <p:nvPr/>
        </p:nvGrpSpPr>
        <p:grpSpPr>
          <a:xfrm>
            <a:off x="2328530" y="2479304"/>
            <a:ext cx="6677247" cy="3832596"/>
            <a:chOff x="2328530" y="2479304"/>
            <a:chExt cx="6677247" cy="38325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4849FF-65C6-46BA-B12C-D8E58DFA4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03" t="19342" r="7344" b="17209"/>
            <a:stretch/>
          </p:blipFill>
          <p:spPr>
            <a:xfrm>
              <a:off x="2328530" y="2479304"/>
              <a:ext cx="6677247" cy="3832596"/>
            </a:xfrm>
            <a:prstGeom prst="rect">
              <a:avLst/>
            </a:prstGeom>
            <a:solidFill>
              <a:srgbClr val="9154C7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87C6F1-E9C8-4F09-86F5-21F1A495189E}"/>
                </a:ext>
              </a:extLst>
            </p:cNvPr>
            <p:cNvSpPr/>
            <p:nvPr/>
          </p:nvSpPr>
          <p:spPr>
            <a:xfrm>
              <a:off x="6390166" y="3429000"/>
              <a:ext cx="2057147" cy="2220685"/>
            </a:xfrm>
            <a:prstGeom prst="rect">
              <a:avLst/>
            </a:prstGeom>
            <a:solidFill>
              <a:srgbClr val="00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88B1BD-B8AB-4AC3-B6BD-12042A854375}"/>
                </a:ext>
              </a:extLst>
            </p:cNvPr>
            <p:cNvSpPr/>
            <p:nvPr/>
          </p:nvSpPr>
          <p:spPr>
            <a:xfrm>
              <a:off x="3004457" y="3429001"/>
              <a:ext cx="3276600" cy="2304784"/>
            </a:xfrm>
            <a:prstGeom prst="rect">
              <a:avLst/>
            </a:prstGeom>
            <a:solidFill>
              <a:srgbClr val="00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62A8F-945F-452B-B17D-AAC4DDB5765C}"/>
                </a:ext>
              </a:extLst>
            </p:cNvPr>
            <p:cNvSpPr/>
            <p:nvPr/>
          </p:nvSpPr>
          <p:spPr>
            <a:xfrm>
              <a:off x="2328530" y="2479304"/>
              <a:ext cx="6677247" cy="814759"/>
            </a:xfrm>
            <a:prstGeom prst="rect">
              <a:avLst/>
            </a:prstGeom>
            <a:solidFill>
              <a:srgbClr val="9154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70CF2-D543-4071-943C-C7BAE38E86FE}"/>
                </a:ext>
              </a:extLst>
            </p:cNvPr>
            <p:cNvSpPr txBox="1"/>
            <p:nvPr/>
          </p:nvSpPr>
          <p:spPr>
            <a:xfrm>
              <a:off x="3004457" y="2645229"/>
              <a:ext cx="54428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Your Progress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E1868C-484E-4737-9C67-2AA4B38046E1}"/>
                </a:ext>
              </a:extLst>
            </p:cNvPr>
            <p:cNvSpPr txBox="1"/>
            <p:nvPr/>
          </p:nvSpPr>
          <p:spPr>
            <a:xfrm>
              <a:off x="6629400" y="3646714"/>
              <a:ext cx="143691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Advert Goes Here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6F11A1-FB05-439D-BCDB-4930139181F1}"/>
                </a:ext>
              </a:extLst>
            </p:cNvPr>
            <p:cNvSpPr txBox="1"/>
            <p:nvPr/>
          </p:nvSpPr>
          <p:spPr>
            <a:xfrm>
              <a:off x="3004457" y="3429000"/>
              <a:ext cx="324394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Score			10</a:t>
              </a:r>
            </a:p>
            <a:p>
              <a:r>
                <a:rPr lang="en-GB" sz="2400" dirty="0"/>
                <a:t>High Score	           100</a:t>
              </a:r>
            </a:p>
            <a:p>
              <a:r>
                <a:rPr lang="en-GB" sz="2400" dirty="0"/>
                <a:t>Total		          500</a:t>
              </a:r>
            </a:p>
            <a:p>
              <a:r>
                <a:rPr lang="en-GB" sz="2400" dirty="0"/>
                <a:t>Time		       14:30</a:t>
              </a:r>
            </a:p>
            <a:p>
              <a:r>
                <a:rPr lang="en-GB" sz="2400" dirty="0"/>
                <a:t>Best Time	          9:10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826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Use Case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My Backlog comes from the user story for a version of a Snakes and Ladders Game</a:t>
            </a:r>
          </a:p>
          <a:p>
            <a:pPr lvl="1"/>
            <a:r>
              <a:rPr lang="en-GB" dirty="0"/>
              <a:t>Board </a:t>
            </a:r>
          </a:p>
          <a:p>
            <a:pPr lvl="1"/>
            <a:r>
              <a:rPr lang="en-GB" dirty="0"/>
              <a:t>Square</a:t>
            </a:r>
          </a:p>
          <a:p>
            <a:pPr lvl="1"/>
            <a:r>
              <a:rPr lang="en-GB" dirty="0"/>
              <a:t>Counter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/>
              <a:t>Each one has at least one use case</a:t>
            </a:r>
          </a:p>
          <a:p>
            <a:r>
              <a:rPr lang="en-GB" dirty="0"/>
              <a:t>I have done the board</a:t>
            </a:r>
          </a:p>
          <a:p>
            <a:r>
              <a:rPr lang="en-GB" dirty="0"/>
              <a:t>What about keeping score</a:t>
            </a:r>
          </a:p>
        </p:txBody>
      </p:sp>
    </p:spTree>
    <p:extLst>
      <p:ext uri="{BB962C8B-B14F-4D97-AF65-F5344CB8AC3E}">
        <p14:creationId xmlns:p14="http://schemas.microsoft.com/office/powerpoint/2010/main" val="143750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ScoreSummary</a:t>
            </a:r>
            <a:r>
              <a:rPr lang="en-GB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make a set of Unit Tests</a:t>
            </a:r>
          </a:p>
          <a:p>
            <a:r>
              <a:rPr lang="en-GB" dirty="0"/>
              <a:t>We know we are going to have</a:t>
            </a:r>
          </a:p>
          <a:p>
            <a:pPr lvl="1"/>
            <a:r>
              <a:rPr lang="en-GB" dirty="0"/>
              <a:t>Score</a:t>
            </a:r>
          </a:p>
          <a:p>
            <a:pPr lvl="1"/>
            <a:r>
              <a:rPr lang="en-GB" dirty="0"/>
              <a:t>High Score</a:t>
            </a:r>
          </a:p>
          <a:p>
            <a:pPr lvl="1"/>
            <a:r>
              <a:rPr lang="en-GB" dirty="0"/>
              <a:t>Total</a:t>
            </a:r>
          </a:p>
          <a:p>
            <a:pPr lvl="1"/>
            <a:r>
              <a:rPr lang="en-GB" dirty="0"/>
              <a:t>Time</a:t>
            </a:r>
          </a:p>
          <a:p>
            <a:pPr lvl="1"/>
            <a:r>
              <a:rPr lang="en-GB" dirty="0"/>
              <a:t>Best Time </a:t>
            </a:r>
          </a:p>
          <a:p>
            <a:r>
              <a:rPr lang="en-GB" dirty="0"/>
              <a:t>What would the Constructor look like</a:t>
            </a:r>
          </a:p>
        </p:txBody>
      </p:sp>
    </p:spTree>
    <p:extLst>
      <p:ext uri="{BB962C8B-B14F-4D97-AF65-F5344CB8AC3E}">
        <p14:creationId xmlns:p14="http://schemas.microsoft.com/office/powerpoint/2010/main" val="111020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 to Test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use case leads to a text case</a:t>
            </a:r>
          </a:p>
          <a:p>
            <a:pPr lvl="1"/>
            <a:r>
              <a:rPr lang="en-GB" dirty="0" err="1"/>
              <a:t>ScoreSummary</a:t>
            </a:r>
            <a:r>
              <a:rPr lang="en-GB" dirty="0"/>
              <a:t> exists</a:t>
            </a:r>
          </a:p>
          <a:p>
            <a:pPr lvl="2"/>
            <a:r>
              <a:rPr lang="en-GB" dirty="0"/>
              <a:t>So let us start a Unit Test system</a:t>
            </a:r>
          </a:p>
          <a:p>
            <a:pPr lvl="2"/>
            <a:r>
              <a:rPr lang="en-GB" dirty="0"/>
              <a:t>I will go straight to Visual Studio</a:t>
            </a:r>
          </a:p>
          <a:p>
            <a:pPr lvl="2"/>
            <a:r>
              <a:rPr lang="en-GB" dirty="0"/>
              <a:t>But you can start these from Unity</a:t>
            </a:r>
          </a:p>
          <a:p>
            <a:pPr lvl="2"/>
            <a:r>
              <a:rPr lang="en-GB" dirty="0"/>
              <a:t>See the example tutorial </a:t>
            </a:r>
          </a:p>
          <a:p>
            <a:pPr lvl="2"/>
            <a:r>
              <a:rPr lang="en-GB" dirty="0"/>
              <a:t> </a:t>
            </a: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https://letsmakeagame.net/unity-unit-testing-basics-tutorial/</a:t>
            </a:r>
            <a:endParaRPr lang="en-GB" b="1" dirty="0"/>
          </a:p>
          <a:p>
            <a:pPr marL="914400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179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827</Words>
  <Application>Microsoft Office PowerPoint</Application>
  <PresentationFormat>Widescreen</PresentationFormat>
  <Paragraphs>143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Metropolis</vt:lpstr>
      <vt:lpstr>Office Theme</vt:lpstr>
      <vt:lpstr>Use Cases Testing Refactoring and Regression</vt:lpstr>
      <vt:lpstr>Test Driven Design</vt:lpstr>
      <vt:lpstr>Test Driven Design</vt:lpstr>
      <vt:lpstr>Test Driven Design</vt:lpstr>
      <vt:lpstr>OK we need to display the performance to players</vt:lpstr>
      <vt:lpstr>We need a “Lo fi” Prototype</vt:lpstr>
      <vt:lpstr>A Use Case</vt:lpstr>
      <vt:lpstr>The ScoreSummary class</vt:lpstr>
      <vt:lpstr>Use Cases to Test Cases</vt:lpstr>
      <vt:lpstr>In VS 2019</vt:lpstr>
      <vt:lpstr>PowerPoint Presentation</vt:lpstr>
      <vt:lpstr>PowerPoint Presentation</vt:lpstr>
      <vt:lpstr>PowerPoint Presentation</vt:lpstr>
      <vt:lpstr>First Test</vt:lpstr>
      <vt:lpstr>Run the tests</vt:lpstr>
      <vt:lpstr>It Passes</vt:lpstr>
      <vt:lpstr>A simple class</vt:lpstr>
      <vt:lpstr>A simple class</vt:lpstr>
      <vt:lpstr>Run the tests</vt:lpstr>
      <vt:lpstr>Make the test Pass</vt:lpstr>
      <vt:lpstr>And so</vt:lpstr>
      <vt:lpstr>And so what if we read a score</vt:lpstr>
      <vt:lpstr>We may read scores from a file or database</vt:lpstr>
      <vt:lpstr>We make this work</vt:lpstr>
      <vt:lpstr>Easily refactored</vt:lpstr>
      <vt:lpstr>Next Test</vt:lpstr>
      <vt:lpstr>Some things best tested in Unity</vt:lpstr>
      <vt:lpstr>The code to write to file</vt:lpstr>
      <vt:lpstr>The data in the file opens in Excel</vt:lpstr>
      <vt:lpstr>I can now write a new test It uses the Debug Log</vt:lpstr>
      <vt:lpstr>Save and Run</vt:lpstr>
      <vt:lpstr>So now we need to split the data up</vt:lpstr>
      <vt:lpstr>I’m going to need to save the data so I can run regression tests</vt:lpstr>
      <vt:lpstr>Result</vt:lpstr>
      <vt:lpstr>Now for my regression tests of earlier tests</vt:lpstr>
      <vt:lpstr>Now for my regression tests of earlier tests</vt:lpstr>
      <vt:lpstr>More refactoring needed!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Use Case</dc:title>
  <dc:creator>pxbadmin</dc:creator>
  <cp:lastModifiedBy>Peter Blanchfield</cp:lastModifiedBy>
  <cp:revision>17</cp:revision>
  <dcterms:created xsi:type="dcterms:W3CDTF">2020-02-15T15:54:50Z</dcterms:created>
  <dcterms:modified xsi:type="dcterms:W3CDTF">2022-02-14T21:19:12Z</dcterms:modified>
</cp:coreProperties>
</file>